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1" r:id="rId4"/>
    <p:sldId id="262" r:id="rId5"/>
    <p:sldId id="272" r:id="rId6"/>
    <p:sldId id="259" r:id="rId7"/>
    <p:sldId id="267" r:id="rId8"/>
    <p:sldId id="268" r:id="rId9"/>
    <p:sldId id="273" r:id="rId10"/>
    <p:sldId id="257" r:id="rId11"/>
    <p:sldId id="260" r:id="rId12"/>
    <p:sldId id="274" r:id="rId13"/>
    <p:sldId id="264" r:id="rId14"/>
    <p:sldId id="265" r:id="rId15"/>
    <p:sldId id="266" r:id="rId16"/>
    <p:sldId id="263" r:id="rId17"/>
    <p:sldId id="269" r:id="rId18"/>
    <p:sldId id="275" r:id="rId19"/>
    <p:sldId id="258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3281-757C-4525-8E5D-C7458EA46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WEATHER/ATMOSPHERE AND HAM RADIO IMPACTS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26F94-74C8-472C-B316-9D301A558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By Mel Zeldin</a:t>
            </a:r>
          </a:p>
        </p:txBody>
      </p:sp>
    </p:spTree>
    <p:extLst>
      <p:ext uri="{BB962C8B-B14F-4D97-AF65-F5344CB8AC3E}">
        <p14:creationId xmlns:p14="http://schemas.microsoft.com/office/powerpoint/2010/main" val="320449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50D178-56B6-49ED-A762-69848D17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104900"/>
            <a:ext cx="8372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8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774484-379A-4061-A878-5E185244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0" y="2626301"/>
            <a:ext cx="4175759" cy="3409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6D625D-7FBB-44EF-AA5F-8BAC7513AAC3}"/>
              </a:ext>
            </a:extLst>
          </p:cNvPr>
          <p:cNvSpPr txBox="1"/>
          <p:nvPr/>
        </p:nvSpPr>
        <p:spPr>
          <a:xfrm>
            <a:off x="3738880" y="538480"/>
            <a:ext cx="496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WHY IS THE SKY BLUE?</a:t>
            </a:r>
          </a:p>
          <a:p>
            <a:endParaRPr lang="en-US" sz="2400" dirty="0"/>
          </a:p>
          <a:p>
            <a:pPr algn="ctr"/>
            <a:r>
              <a:rPr lang="en-US" sz="2400" dirty="0"/>
              <a:t>WHY DOES THE SUN APPEAR RED AT SUNSET?</a:t>
            </a:r>
          </a:p>
        </p:txBody>
      </p:sp>
    </p:spTree>
    <p:extLst>
      <p:ext uri="{BB962C8B-B14F-4D97-AF65-F5344CB8AC3E}">
        <p14:creationId xmlns:p14="http://schemas.microsoft.com/office/powerpoint/2010/main" val="427387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DBE-D073-4B28-B3ED-0F5581A3B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Low level inversions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B0317-B3D7-4AE5-93A3-A5FBFF367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an inversion?</a:t>
            </a:r>
          </a:p>
          <a:p>
            <a:r>
              <a:rPr lang="en-US" dirty="0">
                <a:solidFill>
                  <a:srgbClr val="FF0000"/>
                </a:solidFill>
              </a:rPr>
              <a:t>When cooler air at the surface is trapped beneath a layer of warmer air aloft</a:t>
            </a:r>
          </a:p>
        </p:txBody>
      </p:sp>
    </p:spTree>
    <p:extLst>
      <p:ext uri="{BB962C8B-B14F-4D97-AF65-F5344CB8AC3E}">
        <p14:creationId xmlns:p14="http://schemas.microsoft.com/office/powerpoint/2010/main" val="223904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853F-CC80-412C-A923-31486925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temperature inversions</a:t>
            </a:r>
            <a:br>
              <a:rPr lang="en-US" dirty="0"/>
            </a:br>
            <a:r>
              <a:rPr lang="en-US" sz="2400" dirty="0"/>
              <a:t>(conducive to uhf ducting)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07A87-17AF-456F-A40D-719A497B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9" y="1902862"/>
            <a:ext cx="7884795" cy="4837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F15C4-4442-4447-873F-E9D300B9654B}"/>
              </a:ext>
            </a:extLst>
          </p:cNvPr>
          <p:cNvSpPr txBox="1"/>
          <p:nvPr/>
        </p:nvSpPr>
        <p:spPr>
          <a:xfrm>
            <a:off x="913775" y="2905760"/>
            <a:ext cx="203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MARINE</a:t>
            </a:r>
          </a:p>
          <a:p>
            <a:pPr algn="ctr"/>
            <a:r>
              <a:rPr lang="en-US" sz="2800" dirty="0"/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251219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853F-CC80-412C-A923-31486925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temperature inversions</a:t>
            </a:r>
            <a:br>
              <a:rPr lang="en-US" dirty="0"/>
            </a:br>
            <a:r>
              <a:rPr lang="en-US" sz="2400" dirty="0"/>
              <a:t>(conducive to uhf ducting)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15C4-4442-4447-873F-E9D300B9654B}"/>
              </a:ext>
            </a:extLst>
          </p:cNvPr>
          <p:cNvSpPr txBox="1"/>
          <p:nvPr/>
        </p:nvSpPr>
        <p:spPr>
          <a:xfrm>
            <a:off x="913775" y="2905760"/>
            <a:ext cx="2032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SUBSIDENCE</a:t>
            </a:r>
          </a:p>
          <a:p>
            <a:pPr algn="ctr"/>
            <a:r>
              <a:rPr lang="en-US" sz="2800" dirty="0"/>
              <a:t>INVERSION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CF370-0E88-4B62-9CE8-13ECDA97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520" y="1866997"/>
            <a:ext cx="7413942" cy="45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853F-CC80-412C-A923-31486925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temperature inversions</a:t>
            </a:r>
            <a:br>
              <a:rPr lang="en-US" dirty="0"/>
            </a:br>
            <a:r>
              <a:rPr lang="en-US" sz="2400" dirty="0"/>
              <a:t>(conducive to uhf ducting)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F15C4-4442-4447-873F-E9D300B9654B}"/>
              </a:ext>
            </a:extLst>
          </p:cNvPr>
          <p:cNvSpPr txBox="1"/>
          <p:nvPr/>
        </p:nvSpPr>
        <p:spPr>
          <a:xfrm>
            <a:off x="913775" y="2905760"/>
            <a:ext cx="203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HIGH</a:t>
            </a:r>
          </a:p>
          <a:p>
            <a:pPr algn="ctr"/>
            <a:r>
              <a:rPr lang="en-US" sz="2800" dirty="0"/>
              <a:t>PRESSURE</a:t>
            </a:r>
          </a:p>
          <a:p>
            <a:pPr algn="ctr"/>
            <a:r>
              <a:rPr lang="en-US" sz="2800" dirty="0"/>
              <a:t>INVERSION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066D0-81B9-4105-8F67-23214FF7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20" y="1876697"/>
            <a:ext cx="7320280" cy="45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7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D6F9-CEA4-463A-BBB7-FA05B88C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283"/>
          </a:xfrm>
        </p:spPr>
        <p:txBody>
          <a:bodyPr/>
          <a:lstStyle/>
          <a:p>
            <a:r>
              <a:rPr lang="en-US" dirty="0"/>
              <a:t>Visual of low level temperature inversion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4EA8C6-CAB1-4AD4-A7CF-A1908F2D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1713230"/>
            <a:ext cx="4809948" cy="47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8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040E-D450-489A-B9A1-7629D1D7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SUMMERTIME WEATHER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4384E-20DB-4F90-9560-A97C58360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214694"/>
            <a:ext cx="72580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E035-021A-4EB0-B9D4-F06E71D5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48A2-08DA-4F8B-80B9-B8A2C48891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Varies in intensity based typically on the degree of downward air movement on the east side of the pacific high pressure system</a:t>
            </a:r>
          </a:p>
          <a:p>
            <a:r>
              <a:rPr lang="en-US" sz="2400" dirty="0">
                <a:solidFill>
                  <a:srgbClr val="002060"/>
                </a:solidFill>
              </a:rPr>
              <a:t>Varies in height based on the degree of both temperature and pressure gradients between the coast and the deserts</a:t>
            </a:r>
          </a:p>
          <a:p>
            <a:r>
              <a:rPr lang="en-US" sz="2400" dirty="0"/>
              <a:t>When there is spring or summer morning fog in Beaumont, it typically means the base of the inversion is above us.  If it is clear, the inversion GROUND-BASED and WEAKER than in the basin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14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0A454-0036-4218-913C-134AEBCC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890712"/>
            <a:ext cx="9515475" cy="3076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FC8B7-45F3-442F-A1C1-F44B11CF133E}"/>
              </a:ext>
            </a:extLst>
          </p:cNvPr>
          <p:cNvSpPr txBox="1"/>
          <p:nvPr/>
        </p:nvSpPr>
        <p:spPr>
          <a:xfrm>
            <a:off x="3302000" y="599440"/>
            <a:ext cx="605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INVERSION DUCTING</a:t>
            </a:r>
          </a:p>
        </p:txBody>
      </p:sp>
    </p:spTree>
    <p:extLst>
      <p:ext uri="{BB962C8B-B14F-4D97-AF65-F5344CB8AC3E}">
        <p14:creationId xmlns:p14="http://schemas.microsoft.com/office/powerpoint/2010/main" val="5377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D203-0985-4C63-91A7-975294C1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4C13-6629-41E2-98FB-0E8AD643D1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Radio frequencies vs atmospheric and weather impacts</a:t>
            </a:r>
          </a:p>
          <a:p>
            <a:r>
              <a:rPr lang="en-US" sz="2400" dirty="0"/>
              <a:t>Atmosphere/atmospheric layers</a:t>
            </a:r>
          </a:p>
          <a:p>
            <a:pPr lvl="1"/>
            <a:r>
              <a:rPr lang="en-US" sz="2400" dirty="0"/>
              <a:t>Importance of ionosphere</a:t>
            </a:r>
          </a:p>
          <a:p>
            <a:pPr lvl="1"/>
            <a:r>
              <a:rPr lang="en-US" sz="2400" dirty="0"/>
              <a:t>Wave scattering by molecules</a:t>
            </a:r>
          </a:p>
          <a:p>
            <a:r>
              <a:rPr lang="en-US" sz="2600" dirty="0"/>
              <a:t>weather variables and impacts on radio waves</a:t>
            </a:r>
          </a:p>
          <a:p>
            <a:pPr lvl="1"/>
            <a:r>
              <a:rPr lang="en-US" sz="2400" dirty="0"/>
              <a:t>Inversions and ducting</a:t>
            </a:r>
          </a:p>
          <a:p>
            <a:pPr lvl="1"/>
            <a:r>
              <a:rPr lang="en-US" sz="2400" dirty="0"/>
              <a:t>Other factors:  precipitation, thunderstorms, humidity, clouds, etc.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16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D412-663A-498B-BCFA-4E5A599A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weather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0FF9-E2F1-4124-A4F3-8CAA7BF95B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Thunderstorms can cause some signal attenuation and background noise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Rain, snow, fog, and humidity can attenuate radio signals, but typically at the GHz frequencies.</a:t>
            </a:r>
          </a:p>
        </p:txBody>
      </p:sp>
    </p:spTree>
    <p:extLst>
      <p:ext uri="{BB962C8B-B14F-4D97-AF65-F5344CB8AC3E}">
        <p14:creationId xmlns:p14="http://schemas.microsoft.com/office/powerpoint/2010/main" val="364994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231F5-7D30-4E60-9CBA-66FD8F76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5176"/>
            <a:ext cx="9144000" cy="63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3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F9F3-43FE-441A-9237-0A5EA098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2283"/>
          </a:xfrm>
        </p:spPr>
        <p:txBody>
          <a:bodyPr/>
          <a:lstStyle/>
          <a:p>
            <a:r>
              <a:rPr lang="en-US" dirty="0"/>
              <a:t>Radio Wave propagation 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23CEFA-B5EF-43A9-AEE2-1685785595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391921"/>
            <a:ext cx="10363200" cy="88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FD5A80-D687-495B-BB0D-6F3F96B8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2545079"/>
            <a:ext cx="10363201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F9F3-43FE-441A-9237-0A5EA098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228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Radio</a:t>
            </a:r>
            <a:r>
              <a:rPr lang="en-US" dirty="0"/>
              <a:t> Wave propagation 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23CEFA-B5EF-43A9-AEE2-1685785595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391921"/>
            <a:ext cx="10363200" cy="883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E9CFB-AC92-4A03-A2EC-16C049C7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5" y="2443152"/>
            <a:ext cx="10099666" cy="40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9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1AD1-96DD-41E2-9E14-48C4051EE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Atmospheric layers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BD9E3-DCE9-42DD-B94C-096279296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And importance of ionosphere</a:t>
            </a:r>
          </a:p>
        </p:txBody>
      </p:sp>
    </p:spTree>
    <p:extLst>
      <p:ext uri="{BB962C8B-B14F-4D97-AF65-F5344CB8AC3E}">
        <p14:creationId xmlns:p14="http://schemas.microsoft.com/office/powerpoint/2010/main" val="174467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0EB90-29FF-46AD-8AFF-7C88E599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40" y="99945"/>
            <a:ext cx="4947919" cy="64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4677-3612-4C71-B7DF-8614B40C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IONOSPHERIC LAYERS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501E6-3020-4870-BE70-7C2B017B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430" y="2104878"/>
            <a:ext cx="6474009" cy="40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4677-3612-4C71-B7DF-8614B40C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IONOSPHERIC LAYERS AND RADIO FREQUENCY IMPACTS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2C1AB-0F42-4A4C-920F-CFAA6C11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627187"/>
            <a:ext cx="72580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9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C5D6-A0FF-4E26-A23C-8F302AB85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scattering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1CF4A-AF56-4402-8357-4BB420469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 atmospheric molecules</a:t>
            </a:r>
          </a:p>
        </p:txBody>
      </p:sp>
    </p:spTree>
    <p:extLst>
      <p:ext uri="{BB962C8B-B14F-4D97-AF65-F5344CB8AC3E}">
        <p14:creationId xmlns:p14="http://schemas.microsoft.com/office/powerpoint/2010/main" val="30426719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420</TotalTime>
  <Words>258</Words>
  <Application>Microsoft Office PowerPoint</Application>
  <PresentationFormat>Widescreen</PresentationFormat>
  <Paragraphs>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Droplet</vt:lpstr>
      <vt:lpstr>WEATHER/ATMOSPHERE AND HAM RADIO IMPACTS</vt:lpstr>
      <vt:lpstr>SUMMARY OF TOPICS</vt:lpstr>
      <vt:lpstr>Radio Wave propagation modes</vt:lpstr>
      <vt:lpstr>Radio Wave propagation modes</vt:lpstr>
      <vt:lpstr>Atmospheric layers</vt:lpstr>
      <vt:lpstr>PowerPoint Presentation</vt:lpstr>
      <vt:lpstr>IONOSPHERIC LAYERS</vt:lpstr>
      <vt:lpstr>IONOSPHERIC LAYERS AND RADIO FREQUENCY IMPACTS</vt:lpstr>
      <vt:lpstr>scattering</vt:lpstr>
      <vt:lpstr>PowerPoint Presentation</vt:lpstr>
      <vt:lpstr>PowerPoint Presentation</vt:lpstr>
      <vt:lpstr>Low level inversions</vt:lpstr>
      <vt:lpstr>Low-level temperature inversions (conducive to uhf ducting)</vt:lpstr>
      <vt:lpstr>Low-level temperature inversions (conducive to uhf ducting)</vt:lpstr>
      <vt:lpstr>Low-level temperature inversions (conducive to uhf ducting)</vt:lpstr>
      <vt:lpstr>Visual of low level temperature inversion</vt:lpstr>
      <vt:lpstr>TYPICAL SUMMERTIME WEATHER MAP</vt:lpstr>
      <vt:lpstr>Inversion characteristics</vt:lpstr>
      <vt:lpstr>PowerPoint Presentation</vt:lpstr>
      <vt:lpstr>Other weather factors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WEATHER/ATMOSPHERE AND HAM RADIO IMPACTS</dc:title>
  <dc:creator>Melvin Zeldin</dc:creator>
  <cp:lastModifiedBy>Fred Plenge</cp:lastModifiedBy>
  <cp:revision>23</cp:revision>
  <dcterms:created xsi:type="dcterms:W3CDTF">2019-04-18T23:28:43Z</dcterms:created>
  <dcterms:modified xsi:type="dcterms:W3CDTF">2019-04-27T19:48:13Z</dcterms:modified>
</cp:coreProperties>
</file>